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81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342FF72-5548-4893-A5F8-BF0881363239}" type="datetimeFigureOut">
              <a:rPr lang="en-US" smtClean="0"/>
              <a:pPr/>
              <a:t>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29B324-F112-4848-89D9-77AC584931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M. Carter</a:t>
            </a:r>
          </a:p>
          <a:p>
            <a:r>
              <a:rPr lang="en-US" dirty="0" smtClean="0"/>
              <a:t>Ch 25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in the Big City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Transportation technologies brought families into the cities</a:t>
            </a:r>
          </a:p>
          <a:p>
            <a:r>
              <a:rPr lang="en-US" dirty="0" smtClean="0"/>
              <a:t>Factories brought families within walking distance</a:t>
            </a:r>
          </a:p>
          <a:p>
            <a:r>
              <a:rPr lang="en-US" dirty="0" smtClean="0"/>
              <a:t>African Americans- ongoing exodus to northern cities </a:t>
            </a:r>
          </a:p>
          <a:p>
            <a:pPr lvl="1"/>
            <a:r>
              <a:rPr lang="en-US" dirty="0" smtClean="0"/>
              <a:t>Emergence of AA communities within cities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Ethnic Communities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Migration from the same region, province, village</a:t>
            </a:r>
          </a:p>
          <a:p>
            <a:r>
              <a:rPr lang="en-US" dirty="0" smtClean="0"/>
              <a:t>Newspapers and theaters in the native language</a:t>
            </a:r>
          </a:p>
          <a:p>
            <a:r>
              <a:rPr lang="en-US" dirty="0" smtClean="0"/>
              <a:t>Native foods</a:t>
            </a:r>
          </a:p>
          <a:p>
            <a:r>
              <a:rPr lang="en-US" dirty="0" smtClean="0"/>
              <a:t>Social and religious organizations</a:t>
            </a:r>
          </a:p>
          <a:p>
            <a:r>
              <a:rPr lang="en-US" dirty="0" smtClean="0"/>
              <a:t>Helped bring others to the US</a:t>
            </a:r>
          </a:p>
          <a:p>
            <a:r>
              <a:rPr lang="en-US" dirty="0" smtClean="0"/>
              <a:t>Culturally cohesive</a:t>
            </a:r>
          </a:p>
          <a:p>
            <a:r>
              <a:rPr lang="en-US" dirty="0" smtClean="0"/>
              <a:t>Comfort and familiarity</a:t>
            </a:r>
          </a:p>
          <a:p>
            <a:r>
              <a:rPr lang="en-US" dirty="0" smtClean="0"/>
              <a:t>Strong racial/ethnic prejudice from native born Americans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Little Italy-  Mulberry Street, NYC</a:t>
            </a:r>
            <a:endParaRPr lang="en-US" dirty="0"/>
          </a:p>
        </p:txBody>
      </p:sp>
      <p:pic>
        <p:nvPicPr>
          <p:cNvPr id="4" name="Content Placeholder 3" descr="little ital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371600"/>
            <a:ext cx="6936506" cy="512064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Reemergence of </a:t>
            </a:r>
            <a:r>
              <a:rPr lang="en-US" dirty="0" err="1" smtClean="0"/>
              <a:t>Nativism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Fear of ethnic groups</a:t>
            </a:r>
          </a:p>
          <a:p>
            <a:r>
              <a:rPr lang="en-US" dirty="0" smtClean="0"/>
              <a:t>Resentment among native born Americans</a:t>
            </a:r>
          </a:p>
          <a:p>
            <a:r>
              <a:rPr lang="en-US" dirty="0" smtClean="0"/>
              <a:t>Blamed immigrants for all problems</a:t>
            </a:r>
          </a:p>
          <a:p>
            <a:pPr lvl="1"/>
            <a:r>
              <a:rPr lang="en-US" dirty="0" smtClean="0"/>
              <a:t>Lack of jobs</a:t>
            </a:r>
          </a:p>
          <a:p>
            <a:pPr lvl="1"/>
            <a:r>
              <a:rPr lang="en-US" dirty="0" smtClean="0"/>
              <a:t>Violence</a:t>
            </a:r>
          </a:p>
          <a:p>
            <a:pPr lvl="1"/>
            <a:r>
              <a:rPr lang="en-US" dirty="0" smtClean="0"/>
              <a:t>Poor conditions of city</a:t>
            </a:r>
          </a:p>
          <a:p>
            <a:r>
              <a:rPr lang="en-US" dirty="0" smtClean="0"/>
              <a:t>Immigrant Restriction League- believed immigrants should be screened before admittance to the US to separate the desirables from the undesirables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City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Creation of public spaces</a:t>
            </a:r>
          </a:p>
          <a:p>
            <a:pPr lvl="1"/>
            <a:r>
              <a:rPr lang="en-US" dirty="0" smtClean="0"/>
              <a:t>Parks-  Central Park in NYC</a:t>
            </a:r>
          </a:p>
          <a:p>
            <a:pPr lvl="1"/>
            <a:r>
              <a:rPr lang="en-US" dirty="0" smtClean="0"/>
              <a:t>Public buildings- libraries, art galleries, museums, theaters</a:t>
            </a:r>
          </a:p>
          <a:p>
            <a:pPr lvl="1"/>
            <a:r>
              <a:rPr lang="en-US" dirty="0" smtClean="0"/>
              <a:t>Paid for by philanthropists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Emergence of mass transit systems</a:t>
            </a:r>
          </a:p>
          <a:p>
            <a:pPr lvl="1"/>
            <a:r>
              <a:rPr lang="en-US" dirty="0" smtClean="0"/>
              <a:t>Streetcars and elevated trains</a:t>
            </a:r>
          </a:p>
          <a:p>
            <a:pPr lvl="1"/>
            <a:r>
              <a:rPr lang="en-US" dirty="0" smtClean="0"/>
              <a:t>Cable cars (San Francisco)</a:t>
            </a:r>
          </a:p>
          <a:p>
            <a:pPr lvl="1"/>
            <a:r>
              <a:rPr lang="en-US" dirty="0" smtClean="0"/>
              <a:t>Subway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in Cities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Cities dumped waste into water systems</a:t>
            </a:r>
          </a:p>
          <a:p>
            <a:r>
              <a:rPr lang="en-US" dirty="0" smtClean="0"/>
              <a:t>Air pollution – burning coal (transportation &amp; heat)</a:t>
            </a:r>
          </a:p>
          <a:p>
            <a:r>
              <a:rPr lang="en-US" dirty="0" smtClean="0"/>
              <a:t>Noise pollution</a:t>
            </a:r>
          </a:p>
          <a:p>
            <a:r>
              <a:rPr lang="en-US" dirty="0" smtClean="0"/>
              <a:t>Overcrowding</a:t>
            </a:r>
          </a:p>
          <a:p>
            <a:r>
              <a:rPr lang="en-US" dirty="0" smtClean="0"/>
              <a:t>Unsanitary = disease</a:t>
            </a:r>
          </a:p>
        </p:txBody>
      </p:sp>
      <p:pic>
        <p:nvPicPr>
          <p:cNvPr id="4" name="Picture 3" descr="NYC sanitation.jpg"/>
          <p:cNvPicPr>
            <a:picLocks noChangeAspect="1"/>
          </p:cNvPicPr>
          <p:nvPr/>
        </p:nvPicPr>
        <p:blipFill>
          <a:blip r:embed="rId2" cstate="print"/>
          <a:srcRect l="11111"/>
          <a:stretch>
            <a:fillRect/>
          </a:stretch>
        </p:blipFill>
        <p:spPr>
          <a:xfrm>
            <a:off x="4495800" y="2743200"/>
            <a:ext cx="36576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Tenements</a:t>
            </a:r>
            <a:endParaRPr lang="en-US" dirty="0"/>
          </a:p>
        </p:txBody>
      </p:sp>
      <p:pic>
        <p:nvPicPr>
          <p:cNvPr id="4" name="Content Placeholder 3" descr="5 points tenemen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12464" y="1527175"/>
            <a:ext cx="6282559" cy="4572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Tenements</a:t>
            </a:r>
            <a:endParaRPr lang="en-US" dirty="0"/>
          </a:p>
        </p:txBody>
      </p:sp>
      <p:pic>
        <p:nvPicPr>
          <p:cNvPr id="7" name="Content Placeholder 6" descr="Harpers tenements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02949" y="1371600"/>
            <a:ext cx="3235952" cy="4681538"/>
          </a:xfrm>
        </p:spPr>
      </p:pic>
      <p:pic>
        <p:nvPicPr>
          <p:cNvPr id="8" name="Content Placeholder 7" descr="tenement-eastside-1 rii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11790" y="1371600"/>
            <a:ext cx="3616219" cy="4681538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Tenements</a:t>
            </a:r>
            <a:endParaRPr lang="en-US" dirty="0"/>
          </a:p>
        </p:txBody>
      </p:sp>
      <p:pic>
        <p:nvPicPr>
          <p:cNvPr id="7" name="Content Placeholder 6" descr="tenement 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72087" y="1527175"/>
            <a:ext cx="6763314" cy="4572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washing-hung-outside-tenement-buildings-in-new-york-city-19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533400"/>
            <a:ext cx="5577840" cy="557784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wave=  prior to 1870s-  from England, Ireland and Northern Europe</a:t>
            </a:r>
          </a:p>
          <a:p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wave= post 1870s- Southern and Eastern Europe, and Asia and Mexico in the West (until the Chinese Exclusion Act)</a:t>
            </a:r>
          </a:p>
          <a:p>
            <a:endParaRPr lang="en-US" dirty="0" smtClean="0"/>
          </a:p>
          <a:p>
            <a:r>
              <a:rPr lang="en-US" dirty="0" smtClean="0"/>
              <a:t>General Push and Pull Factors:</a:t>
            </a:r>
          </a:p>
          <a:p>
            <a:pPr lvl="1"/>
            <a:r>
              <a:rPr lang="en-US" dirty="0" smtClean="0"/>
              <a:t>Poverty and oppression</a:t>
            </a:r>
          </a:p>
          <a:p>
            <a:pPr lvl="1"/>
            <a:r>
              <a:rPr lang="en-US" dirty="0" smtClean="0"/>
              <a:t>Opportunities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Jacob Riis-  </a:t>
            </a:r>
            <a:r>
              <a:rPr lang="en-US" i="1" dirty="0" smtClean="0"/>
              <a:t>How the Other Half Lives</a:t>
            </a:r>
            <a:endParaRPr lang="en-US" i="1" dirty="0"/>
          </a:p>
        </p:txBody>
      </p:sp>
      <p:pic>
        <p:nvPicPr>
          <p:cNvPr id="4" name="Content Placeholder 3" descr="tenement_riis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4021" y="1371600"/>
            <a:ext cx="3953808" cy="4681538"/>
          </a:xfrm>
        </p:spPr>
      </p:pic>
      <p:pic>
        <p:nvPicPr>
          <p:cNvPr id="7" name="Content Placeholder 6" descr="how the other half liv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09451" y="1371600"/>
            <a:ext cx="3220898" cy="4681538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Spirit p.103-106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02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Read </a:t>
            </a:r>
            <a:r>
              <a:rPr lang="en-US" u="sng" dirty="0" smtClean="0"/>
              <a:t>Cleaning Up New York </a:t>
            </a:r>
            <a:r>
              <a:rPr lang="en-US" dirty="0" smtClean="0"/>
              <a:t>(1897) #3  AND  </a:t>
            </a:r>
            <a:r>
              <a:rPr lang="en-US" u="sng" dirty="0" smtClean="0"/>
              <a:t>Jacob Riis Goes Slumming</a:t>
            </a:r>
            <a:r>
              <a:rPr lang="en-US" dirty="0" smtClean="0"/>
              <a:t> (1890)</a:t>
            </a:r>
            <a:r>
              <a:rPr lang="en-US" i="1" dirty="0" smtClean="0"/>
              <a:t> #4</a:t>
            </a:r>
          </a:p>
          <a:p>
            <a:pPr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Answer</a:t>
            </a:r>
            <a:r>
              <a:rPr lang="en-US" i="1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the following questions in your </a:t>
            </a:r>
            <a:r>
              <a:rPr lang="en-US" b="1" dirty="0" smtClean="0">
                <a:solidFill>
                  <a:srgbClr val="FF0000"/>
                </a:solidFill>
              </a:rPr>
              <a:t>Analysis NB</a:t>
            </a:r>
            <a:endParaRPr lang="en-US" b="1" i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What features of urban life were the worst contributors to unsanitary conditions?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Which city dwellers suffered the most from those conditions?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What does Riis regard as the chief obstacles to good health and good morals in the slums?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Identify key points of life in the city for many Americans.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Were there any programs to help these people?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Gospel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Protestant movement to help the poor</a:t>
            </a:r>
          </a:p>
          <a:p>
            <a:r>
              <a:rPr lang="en-US" b="1" dirty="0" smtClean="0"/>
              <a:t>Josiah Strong- </a:t>
            </a:r>
            <a:r>
              <a:rPr lang="en-US" dirty="0" smtClean="0"/>
              <a:t>one of the founders</a:t>
            </a:r>
            <a:endParaRPr lang="en-US" dirty="0" smtClean="0"/>
          </a:p>
          <a:p>
            <a:r>
              <a:rPr lang="en-US" dirty="0" smtClean="0"/>
              <a:t>Prioritized SOCIAL salvation over INDIVIDUAL salvation</a:t>
            </a:r>
          </a:p>
          <a:p>
            <a:r>
              <a:rPr lang="en-US" dirty="0" smtClean="0"/>
              <a:t>Establishment of </a:t>
            </a:r>
          </a:p>
          <a:p>
            <a:pPr lvl="1"/>
            <a:r>
              <a:rPr lang="en-US" dirty="0" smtClean="0"/>
              <a:t>The Salvation Army</a:t>
            </a:r>
          </a:p>
          <a:p>
            <a:pPr lvl="1"/>
            <a:r>
              <a:rPr lang="en-US" dirty="0" smtClean="0"/>
              <a:t>YMCA and YWCA</a:t>
            </a:r>
          </a:p>
          <a:p>
            <a:r>
              <a:rPr lang="en-US" dirty="0" smtClean="0"/>
              <a:t>Help with the physical, mental and spiritual well-being of men and women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Jane Addams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Hull House, Chicago</a:t>
            </a:r>
            <a:endParaRPr lang="en-US" dirty="0"/>
          </a:p>
        </p:txBody>
      </p:sp>
      <p:pic>
        <p:nvPicPr>
          <p:cNvPr id="7" name="Content Placeholder 6" descr="jane addams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1000" y="2362200"/>
            <a:ext cx="3099938" cy="3840480"/>
          </a:xfrm>
        </p:spPr>
      </p:pic>
      <p:pic>
        <p:nvPicPr>
          <p:cNvPr id="8" name="Content Placeholder 7" descr="hullhouse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038600" y="2590800"/>
            <a:ext cx="4878859" cy="356616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Settlement Houses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Henry Street Settlement in NYC</a:t>
            </a:r>
            <a:endParaRPr lang="en-US" dirty="0"/>
          </a:p>
        </p:txBody>
      </p:sp>
      <p:pic>
        <p:nvPicPr>
          <p:cNvPr id="9" name="Picture Placeholder 8" descr="lillian ward w children.gif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768" r="6768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Originally opened in 1893 by Lillian Ward, later was operated by many influential women including suffragette Florence Kelley.</a:t>
            </a:r>
            <a:endParaRPr lang="en-US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settlement houses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02352"/>
          </a:xfrm>
        </p:spPr>
        <p:txBody>
          <a:bodyPr/>
          <a:lstStyle/>
          <a:p>
            <a:r>
              <a:rPr lang="en-US" dirty="0" smtClean="0"/>
              <a:t>Offered a variety of services to women and children (primarily)</a:t>
            </a:r>
          </a:p>
          <a:p>
            <a:r>
              <a:rPr lang="en-US" dirty="0" smtClean="0"/>
              <a:t>Daycares and kindergartens</a:t>
            </a:r>
          </a:p>
          <a:p>
            <a:r>
              <a:rPr lang="en-US" dirty="0" smtClean="0"/>
              <a:t>Secretarial courses</a:t>
            </a:r>
          </a:p>
          <a:p>
            <a:r>
              <a:rPr lang="en-US" dirty="0" smtClean="0"/>
              <a:t>Civic clubs</a:t>
            </a:r>
          </a:p>
          <a:p>
            <a:r>
              <a:rPr lang="en-US" dirty="0" smtClean="0"/>
              <a:t>English classes</a:t>
            </a:r>
          </a:p>
          <a:p>
            <a:r>
              <a:rPr lang="en-US" dirty="0" smtClean="0"/>
              <a:t>Playgroups</a:t>
            </a:r>
          </a:p>
          <a:p>
            <a:r>
              <a:rPr lang="en-US" dirty="0" smtClean="0"/>
              <a:t>Religious organizations</a:t>
            </a:r>
          </a:p>
          <a:p>
            <a:r>
              <a:rPr lang="en-US" dirty="0" smtClean="0"/>
              <a:t>“neighborhood centers</a:t>
            </a:r>
            <a:r>
              <a:rPr lang="en-US" dirty="0" smtClean="0"/>
              <a:t>”</a:t>
            </a:r>
          </a:p>
          <a:p>
            <a:pPr>
              <a:buNone/>
            </a:pPr>
            <a:r>
              <a:rPr lang="en-US" dirty="0" smtClean="0"/>
              <a:t>**located where </a:t>
            </a:r>
            <a:r>
              <a:rPr lang="en-US" smtClean="0"/>
              <a:t>most needed**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flipV="1">
            <a:off x="3000375" y="6248399"/>
            <a:ext cx="5867400" cy="4571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Immigrants often had unrealistic expectations perpetrated by misleading advertisements.</a:t>
            </a:r>
            <a:endParaRPr lang="en-US" sz="2400" dirty="0"/>
          </a:p>
        </p:txBody>
      </p:sp>
      <p:pic>
        <p:nvPicPr>
          <p:cNvPr id="9" name="Picture Placeholder 8" descr="emigration advertisemen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896" b="3896"/>
          <a:stretch>
            <a:fillRect/>
          </a:stretch>
        </p:blipFill>
        <p:spPr>
          <a:xfrm>
            <a:off x="2971800" y="609600"/>
            <a:ext cx="5867400" cy="54102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Arrival of new groups led to increased ethnic tension among the working class.</a:t>
            </a:r>
          </a:p>
          <a:p>
            <a:endParaRPr lang="en-US" dirty="0" smtClean="0"/>
          </a:p>
          <a:p>
            <a:r>
              <a:rPr lang="en-US" dirty="0" smtClean="0"/>
              <a:t>Highest paid immigrants:  British and Irish (skilled)</a:t>
            </a:r>
          </a:p>
          <a:p>
            <a:r>
              <a:rPr lang="en-US" dirty="0" smtClean="0"/>
              <a:t>Lowest paid immigrants:  Poles, Greeks (unskilled)-  began replacing skilled workers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Journey to America</a:t>
            </a:r>
            <a:endParaRPr lang="en-US" dirty="0"/>
          </a:p>
        </p:txBody>
      </p:sp>
      <p:pic>
        <p:nvPicPr>
          <p:cNvPr id="4" name="Content Placeholder 3" descr="euro-immigrant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56263" y="1527175"/>
            <a:ext cx="6794961" cy="4572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Arrival </a:t>
            </a:r>
            <a:endParaRPr lang="en-US" dirty="0"/>
          </a:p>
        </p:txBody>
      </p:sp>
      <p:pic>
        <p:nvPicPr>
          <p:cNvPr id="6" name="Content Placeholder 5" descr="behold the statue of liberty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379" r="3379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New Colossus</a:t>
            </a:r>
          </a:p>
          <a:p>
            <a:r>
              <a:rPr lang="en-US" dirty="0" smtClean="0"/>
              <a:t>By Emma Lazarus, 1883</a:t>
            </a:r>
          </a:p>
          <a:p>
            <a:r>
              <a:rPr lang="en-US" dirty="0" smtClean="0"/>
              <a:t>Not like the brazen giant of Greek fame,</a:t>
            </a:r>
            <a:br>
              <a:rPr lang="en-US" dirty="0" smtClean="0"/>
            </a:br>
            <a:r>
              <a:rPr lang="en-US" dirty="0" smtClean="0"/>
              <a:t>With conquering limbs astride from land to land;</a:t>
            </a:r>
            <a:br>
              <a:rPr lang="en-US" dirty="0" smtClean="0"/>
            </a:br>
            <a:r>
              <a:rPr lang="en-US" dirty="0" smtClean="0"/>
              <a:t>Here at our sea-washed, sunset gates shall stand</a:t>
            </a:r>
            <a:br>
              <a:rPr lang="en-US" dirty="0" smtClean="0"/>
            </a:br>
            <a:r>
              <a:rPr lang="en-US" dirty="0" smtClean="0"/>
              <a:t>A mighty woman with a torch, whose flame</a:t>
            </a:r>
            <a:br>
              <a:rPr lang="en-US" dirty="0" smtClean="0"/>
            </a:br>
            <a:r>
              <a:rPr lang="en-US" dirty="0" smtClean="0"/>
              <a:t>Is the imprisoned lightning, and her name</a:t>
            </a:r>
            <a:br>
              <a:rPr lang="en-US" dirty="0" smtClean="0"/>
            </a:br>
            <a:r>
              <a:rPr lang="en-US" dirty="0" smtClean="0"/>
              <a:t>Mother of Exiles. From her beacon-hand</a:t>
            </a:r>
            <a:br>
              <a:rPr lang="en-US" dirty="0" smtClean="0"/>
            </a:br>
            <a:r>
              <a:rPr lang="en-US" dirty="0" smtClean="0"/>
              <a:t>Glows world-wide welcome; her mild eyes command</a:t>
            </a:r>
            <a:br>
              <a:rPr lang="en-US" dirty="0" smtClean="0"/>
            </a:br>
            <a:r>
              <a:rPr lang="en-US" dirty="0" smtClean="0"/>
              <a:t>The air-bridged harbor that twin cities frame.</a:t>
            </a:r>
            <a:br>
              <a:rPr lang="en-US" dirty="0" smtClean="0"/>
            </a:br>
            <a:r>
              <a:rPr lang="en-US" dirty="0" smtClean="0"/>
              <a:t>"Keep, ancient lands, your storied pomp!" cries she</a:t>
            </a:r>
            <a:br>
              <a:rPr lang="en-US" dirty="0" smtClean="0"/>
            </a:br>
            <a:r>
              <a:rPr lang="en-US" dirty="0" smtClean="0"/>
              <a:t>With silent lips. "Give me your tired, your poor,</a:t>
            </a:r>
            <a:br>
              <a:rPr lang="en-US" dirty="0" smtClean="0"/>
            </a:br>
            <a:r>
              <a:rPr lang="en-US" dirty="0" smtClean="0"/>
              <a:t>Your huddled masses yearning to breathe free,</a:t>
            </a:r>
            <a:br>
              <a:rPr lang="en-US" dirty="0" smtClean="0"/>
            </a:br>
            <a:r>
              <a:rPr lang="en-US" dirty="0" smtClean="0"/>
              <a:t>The wretched refuse of your teeming shore.</a:t>
            </a:r>
            <a:br>
              <a:rPr lang="en-US" dirty="0" smtClean="0"/>
            </a:br>
            <a:r>
              <a:rPr lang="en-US" dirty="0" smtClean="0"/>
              <a:t>Send these, the homeless, tempest-</a:t>
            </a:r>
            <a:r>
              <a:rPr lang="en-US" dirty="0" err="1" smtClean="0"/>
              <a:t>tost</a:t>
            </a:r>
            <a:r>
              <a:rPr lang="en-US" dirty="0" smtClean="0"/>
              <a:t> to me,</a:t>
            </a:r>
            <a:br>
              <a:rPr lang="en-US" dirty="0" smtClean="0"/>
            </a:br>
            <a:r>
              <a:rPr lang="en-US" dirty="0" smtClean="0"/>
              <a:t>I lift my lamp beside the golden door!"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Ellis Island</a:t>
            </a:r>
            <a:endParaRPr lang="en-US" dirty="0"/>
          </a:p>
        </p:txBody>
      </p:sp>
      <p:pic>
        <p:nvPicPr>
          <p:cNvPr id="7" name="Content Placeholder 6" descr="EllisIslandProcessin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4059213" cy="3200400"/>
          </a:xfrm>
        </p:spPr>
      </p:pic>
      <p:pic>
        <p:nvPicPr>
          <p:cNvPr id="8" name="Picture 7" descr="1504-Doctor-examining-alien-immigrants-at-Ellis-Isla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2362200"/>
            <a:ext cx="5308907" cy="42976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24400" y="1600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2% were sent back to their homeland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45720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“six second exam” checked for contagious eye diseases, heart problems, lice and mental issues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Angel Island</a:t>
            </a:r>
            <a:endParaRPr lang="en-US" dirty="0"/>
          </a:p>
        </p:txBody>
      </p:sp>
      <p:pic>
        <p:nvPicPr>
          <p:cNvPr id="4" name="Content Placeholder 3" descr="angel island exam room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3200400"/>
            <a:ext cx="6132833" cy="3383280"/>
          </a:xfrm>
        </p:spPr>
      </p:pic>
      <p:pic>
        <p:nvPicPr>
          <p:cNvPr id="5" name="Picture 4" descr="Japanese immigran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457200"/>
            <a:ext cx="3864864" cy="29260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9600" y="1752600"/>
            <a:ext cx="434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Located in California, it was the “Ellis Island” of the West.  Asian immigrants were examined here before entering the United States well into the 20</a:t>
            </a:r>
            <a:r>
              <a:rPr lang="en-US" baseline="30000" dirty="0" smtClean="0"/>
              <a:t>th</a:t>
            </a:r>
            <a:r>
              <a:rPr lang="en-US" dirty="0" smtClean="0"/>
              <a:t> century.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New York City</a:t>
            </a:r>
          </a:p>
          <a:p>
            <a:pPr lvl="1"/>
            <a:r>
              <a:rPr lang="en-US" dirty="0" smtClean="0"/>
              <a:t>1860= 1 million</a:t>
            </a:r>
          </a:p>
          <a:p>
            <a:pPr lvl="1"/>
            <a:r>
              <a:rPr lang="en-US" dirty="0" smtClean="0"/>
              <a:t>1900= over 3 million</a:t>
            </a:r>
          </a:p>
          <a:p>
            <a:r>
              <a:rPr lang="en-US" dirty="0" smtClean="0"/>
              <a:t>Chicago</a:t>
            </a:r>
          </a:p>
          <a:p>
            <a:pPr lvl="1"/>
            <a:r>
              <a:rPr lang="en-US" dirty="0" smtClean="0"/>
              <a:t>1860= 100,000</a:t>
            </a:r>
          </a:p>
          <a:p>
            <a:pPr lvl="1"/>
            <a:r>
              <a:rPr lang="en-US" dirty="0" smtClean="0"/>
              <a:t>1900= over 1 million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Immigration a large part of the growth!!</a:t>
            </a:r>
          </a:p>
          <a:p>
            <a:r>
              <a:rPr lang="en-US" dirty="0" smtClean="0"/>
              <a:t>High infant mortality rate, Declining fertility rate, and high death rate b/c of disease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201</TotalTime>
  <Words>638</Words>
  <Application>Microsoft Office PowerPoint</Application>
  <PresentationFormat>On-screen Show (4:3)</PresentationFormat>
  <Paragraphs>111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Civic</vt:lpstr>
      <vt:lpstr>Life in the Big City</vt:lpstr>
      <vt:lpstr>Immigration</vt:lpstr>
      <vt:lpstr>Slide 3</vt:lpstr>
      <vt:lpstr>Slide 4</vt:lpstr>
      <vt:lpstr>Journey to America</vt:lpstr>
      <vt:lpstr>Arrival </vt:lpstr>
      <vt:lpstr>Ellis Island</vt:lpstr>
      <vt:lpstr>Angel Island</vt:lpstr>
      <vt:lpstr>Urban Growth</vt:lpstr>
      <vt:lpstr>Migration</vt:lpstr>
      <vt:lpstr>Ethnic Communities</vt:lpstr>
      <vt:lpstr>Little Italy-  Mulberry Street, NYC</vt:lpstr>
      <vt:lpstr>Reemergence of Nativism</vt:lpstr>
      <vt:lpstr>Changing City Life</vt:lpstr>
      <vt:lpstr>Problems in Cities</vt:lpstr>
      <vt:lpstr>Tenements</vt:lpstr>
      <vt:lpstr>Tenements</vt:lpstr>
      <vt:lpstr>Tenements</vt:lpstr>
      <vt:lpstr>Slide 19</vt:lpstr>
      <vt:lpstr>Jacob Riis-  How the Other Half Lives</vt:lpstr>
      <vt:lpstr>American Spirit p.103-106</vt:lpstr>
      <vt:lpstr>Were there any programs to help these people?</vt:lpstr>
      <vt:lpstr>Social Gospel Movement</vt:lpstr>
      <vt:lpstr>Settlement Houses</vt:lpstr>
      <vt:lpstr>Henry Street Settlement in NYC</vt:lpstr>
      <vt:lpstr>Purpose of settlement houses</vt:lpstr>
    </vt:vector>
  </TitlesOfParts>
  <Company>Augusta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in the Big City</dc:title>
  <dc:creator>Augusta County Schools</dc:creator>
  <cp:lastModifiedBy>Augusta County Schools</cp:lastModifiedBy>
  <cp:revision>42</cp:revision>
  <dcterms:created xsi:type="dcterms:W3CDTF">2011-02-16T15:29:34Z</dcterms:created>
  <dcterms:modified xsi:type="dcterms:W3CDTF">2012-02-10T18:06:42Z</dcterms:modified>
</cp:coreProperties>
</file>